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797675" cy="9928225"/>
  <p:embeddedFontLst>
    <p:embeddedFont>
      <p:font typeface="Arial Narr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E4C2885-5B3A-4AFF-8BA5-A06A06DC39B3}">
  <a:tblStyle styleId="{EE4C2885-5B3A-4AFF-8BA5-A06A06DC39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fill>
          <a:solidFill>
            <a:srgbClr val="FCDCCE"/>
          </a:solidFill>
        </a:fill>
      </a:tcStyle>
    </a:band1H>
    <a:band2H>
      <a:tcTxStyle/>
    </a:band2H>
    <a:band1V>
      <a:tcTxStyle/>
      <a:tcStyle>
        <a:fill>
          <a:solidFill>
            <a:srgbClr val="FCDC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ArialNarrow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>
  <p:cSld name="Diapositive de tit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10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0" Type="http://schemas.openxmlformats.org/officeDocument/2006/relationships/image" Target="../media/image12.png"/><Relationship Id="rId9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529" y="0"/>
            <a:ext cx="7777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2F2F2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E6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7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7"/>
          <p:cNvSpPr txBox="1"/>
          <p:nvPr/>
        </p:nvSpPr>
        <p:spPr>
          <a:xfrm>
            <a:off x="769762" y="1769209"/>
            <a:ext cx="23262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FFE600"/>
                </a:solidFill>
                <a:latin typeface="Arial Narrow"/>
                <a:ea typeface="Arial Narrow"/>
                <a:cs typeface="Arial Narrow"/>
                <a:sym typeface="Arial Narrow"/>
              </a:rPr>
              <a:t>SWF WIPER BLADES</a:t>
            </a:r>
            <a:endParaRPr b="1" i="0" sz="2200" u="none" cap="none" strike="noStrike">
              <a:solidFill>
                <a:srgbClr val="FFE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7"/>
          <p:cNvSpPr/>
          <p:nvPr/>
        </p:nvSpPr>
        <p:spPr>
          <a:xfrm rot="10800000">
            <a:off x="-180528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S - SWF losange logotype RGB.png" id="104" name="Google Shape;1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771550"/>
            <a:ext cx="1028604" cy="973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Wiper Systems\SWF\VS - Wiper Systems SWF PC Packaging Lineup artwork RGB.png" id="105" name="Google Shape;1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3055267"/>
            <a:ext cx="2304256" cy="213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/>
          <p:nvPr/>
        </p:nvSpPr>
        <p:spPr>
          <a:xfrm>
            <a:off x="179512" y="123478"/>
            <a:ext cx="914400" cy="914400"/>
          </a:xfrm>
          <a:prstGeom prst="ellipse">
            <a:avLst/>
          </a:prstGeom>
          <a:noFill/>
          <a:ln>
            <a:noFill/>
          </a:ln>
          <a:effectLst>
            <a:outerShdw blurRad="127000" algn="ctr" dir="2700000" dist="381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7"/>
          <p:cNvCxnSpPr/>
          <p:nvPr/>
        </p:nvCxnSpPr>
        <p:spPr>
          <a:xfrm>
            <a:off x="288008" y="580678"/>
            <a:ext cx="7200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7"/>
          <p:cNvSpPr/>
          <p:nvPr/>
        </p:nvSpPr>
        <p:spPr>
          <a:xfrm>
            <a:off x="407149" y="365924"/>
            <a:ext cx="49244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SAFE</a:t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323528" y="555526"/>
            <a:ext cx="66556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DRIVING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0" y="2666405"/>
            <a:ext cx="38519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Providing the cleanest windscreen with SWF wipers allows you to drive safer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44" name="Google Shape;444;p16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6"/>
          <p:cNvSpPr txBox="1"/>
          <p:nvPr/>
        </p:nvSpPr>
        <p:spPr>
          <a:xfrm>
            <a:off x="995973" y="226264"/>
            <a:ext cx="2291013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FRONT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6" name="Google Shape;446;p16"/>
          <p:cNvSpPr txBox="1"/>
          <p:nvPr/>
        </p:nvSpPr>
        <p:spPr>
          <a:xfrm>
            <a:off x="5220072" y="307777"/>
            <a:ext cx="35283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REAR ESSENTIALS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Image result for royal flush" id="447" name="Google Shape;447;p16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8" name="Google Shape;448;p16"/>
          <p:cNvGraphicFramePr/>
          <p:nvPr/>
        </p:nvGraphicFramePr>
        <p:xfrm>
          <a:off x="539552" y="12756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{EE4C2885-5B3A-4AFF-8BA5-A06A06DC39B3}</a:tableStyleId>
              </a:tblPr>
              <a:tblGrid>
                <a:gridCol w="720075"/>
                <a:gridCol w="576075"/>
                <a:gridCol w="648075"/>
                <a:gridCol w="1512175"/>
              </a:tblGrid>
              <a:tr h="51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Short Code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Cross List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SC35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3397006827 / AP13U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262201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SC38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3397006828 / AP15U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SC40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3397006829 / AP16U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262203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SC43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3397006830 / AP17U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SC45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3397006831 / AP18U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SC48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3397006832 / AP19U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262206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SC50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3397006833 / AP20U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262207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SC53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3397006834 / AP21U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SC55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3397006835 / AP22U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262209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SC55B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3397006835 / AP22U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SC58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3397006836 / APU23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262211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SC60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3397006837 / APU24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SC60B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3397006837 / APU24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262213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SC65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3397006838 / APU26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SC65B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3397006838 / APU26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SC70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3397006839 / APU28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262216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SC70B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3397006839 / APU28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262217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SC75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3397006840 / APU30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SC75B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3397006840 / APU30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262219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SC80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3397006841 / APU32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49" name="Google Shape;449;p16"/>
          <p:cNvGraphicFramePr/>
          <p:nvPr/>
        </p:nvGraphicFramePr>
        <p:xfrm>
          <a:off x="5580112" y="18516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{EE4C2885-5B3A-4AFF-8BA5-A06A06DC39B3}</a:tableStyleId>
              </a:tblPr>
              <a:tblGrid>
                <a:gridCol w="918725"/>
                <a:gridCol w="918725"/>
                <a:gridCol w="826850"/>
              </a:tblGrid>
              <a:tr h="462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Short Code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6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SB24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240</a:t>
                      </a:r>
                      <a:endParaRPr/>
                    </a:p>
                  </a:txBody>
                  <a:tcPr marT="0" marB="0" marR="0" marL="0" anchor="ctr"/>
                </a:tc>
              </a:tr>
              <a:tr h="16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262231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SB28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280</a:t>
                      </a:r>
                      <a:endParaRPr/>
                    </a:p>
                  </a:txBody>
                  <a:tcPr marT="0" marB="0" marR="0" marL="0" anchor="ctr"/>
                </a:tc>
              </a:tr>
              <a:tr h="16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262232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SB33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330</a:t>
                      </a:r>
                      <a:endParaRPr/>
                    </a:p>
                  </a:txBody>
                  <a:tcPr marT="0" marB="0" marR="0" marL="0" anchor="ctr"/>
                </a:tc>
              </a:tr>
              <a:tr h="16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262233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SB38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380</a:t>
                      </a:r>
                      <a:endParaRPr/>
                    </a:p>
                  </a:txBody>
                  <a:tcPr marT="0" marB="0" marR="0" marL="0" anchor="ctr"/>
                </a:tc>
              </a:tr>
              <a:tr h="16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262234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SB40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0" marB="0" marR="0" marL="0" anchor="ctr"/>
                </a:tc>
              </a:tr>
              <a:tr h="16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262235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323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SB43 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430</a:t>
                      </a:r>
                      <a:endParaRPr/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C:\Users\adioton\Downloads\VS - SWF Connect Logotype RGB (3).png" id="450" name="Google Shape;45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771550"/>
            <a:ext cx="1008112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451" name="Google Shape;45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528" y="195486"/>
            <a:ext cx="60540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SWF Connect Logotype RGB (3).png" id="452" name="Google Shape;45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771550"/>
            <a:ext cx="1008112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453" name="Google Shape;45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4048" y="195486"/>
            <a:ext cx="605406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ioton\Downloads\VS - Wiper Systems Valeo Silencio USP Flat Blade (1).png" id="116" name="Google Shape;116;p8"/>
          <p:cNvPicPr preferRelativeResize="0"/>
          <p:nvPr/>
        </p:nvPicPr>
        <p:blipFill rotWithShape="1">
          <a:blip r:embed="rId3">
            <a:alphaModFix/>
          </a:blip>
          <a:srcRect b="28511" l="11408" r="14332" t="0"/>
          <a:stretch/>
        </p:blipFill>
        <p:spPr>
          <a:xfrm>
            <a:off x="0" y="-92546"/>
            <a:ext cx="9144000" cy="523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/>
          <p:nvPr/>
        </p:nvSpPr>
        <p:spPr>
          <a:xfrm>
            <a:off x="0" y="-20538"/>
            <a:ext cx="2267488" cy="259228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4572000" y="2561482"/>
            <a:ext cx="2304256" cy="258201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rgbClr val="FFEB00"/>
                </a:solidFill>
                <a:latin typeface="Arial"/>
                <a:ea typeface="Arial"/>
                <a:cs typeface="Arial"/>
                <a:sym typeface="Arial"/>
              </a:rPr>
              <a:t>Exclusive Front and Rear Multi-connection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2267829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0" y="2561482"/>
            <a:ext cx="2267744" cy="2582018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Exact O.E. Fit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" u="none" cap="none" strike="noStrike">
              <a:solidFill>
                <a:srgbClr val="FFE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361</a:t>
            </a:r>
            <a:r>
              <a:rPr b="1" i="0" lang="fr-FR" sz="24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r-FR" sz="16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 b="1" i="0" sz="4400" u="none" cap="none" strike="noStrike">
              <a:solidFill>
                <a:srgbClr val="FFE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already available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+17</a:t>
            </a:r>
            <a:r>
              <a:rPr b="1" i="0" lang="fr-FR" sz="24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r-FR" sz="16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end of Q1 2019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2267744" y="2571750"/>
            <a:ext cx="2304000" cy="2571750"/>
          </a:xfrm>
          <a:prstGeom prst="rect">
            <a:avLst/>
          </a:prstGeom>
          <a:solidFill>
            <a:srgbClr val="F8F8F8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Valeo is the only supplier offering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Wiper O.E. Technologies including: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6876512" y="-20538"/>
            <a:ext cx="2267488" cy="2592288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r>
              <a:rPr b="1" i="0" lang="fr-FR" sz="36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98%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coverage of European parc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rgbClr val="FFE60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of SWF sales per wipers technologies</a:t>
            </a:r>
            <a:endParaRPr b="0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:\IMAGE BANK\Wiper Systems\SWF\VS - Wiper Systems SWF PC Packaging Lineup artwork RGB.png" id="125" name="Google Shape;1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302" y="771550"/>
            <a:ext cx="1838410" cy="1705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Valeo Silencio Blade Aquablade HD 002.png" id="126" name="Google Shape;12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558068">
            <a:off x="3392305" y="4212160"/>
            <a:ext cx="1206919" cy="1103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Wiper Systems Silencio AquaBladeTM Logotype (1)" id="127" name="Google Shape;12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8482" y="3939902"/>
            <a:ext cx="1293348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/>
          <p:nvPr/>
        </p:nvSpPr>
        <p:spPr>
          <a:xfrm>
            <a:off x="2339582" y="3961388"/>
            <a:ext cx="9989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HYBRID</a:t>
            </a:r>
            <a:endParaRPr b="1" i="1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Silencio Hybrid wiper blade.png" id="129" name="Google Shape;12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316335">
            <a:off x="2280773" y="4034334"/>
            <a:ext cx="981715" cy="122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/>
          <p:nvPr/>
        </p:nvSpPr>
        <p:spPr>
          <a:xfrm>
            <a:off x="-88947" y="588625"/>
            <a:ext cx="24910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WIPER BLADES</a:t>
            </a:r>
            <a:endParaRPr/>
          </a:p>
        </p:txBody>
      </p:sp>
      <p:pic>
        <p:nvPicPr>
          <p:cNvPr descr="VS - SWF losange logotype RGB.png" id="131" name="Google Shape;13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7584" y="123478"/>
            <a:ext cx="587144" cy="55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9">
            <a:alphaModFix/>
          </a:blip>
          <a:srcRect b="0" l="22951" r="20714" t="0"/>
          <a:stretch/>
        </p:blipFill>
        <p:spPr>
          <a:xfrm>
            <a:off x="7092280" y="2643758"/>
            <a:ext cx="1944216" cy="2243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SWF Connect Logotype RGB (3).png" id="133" name="Google Shape;133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92080" y="4659982"/>
            <a:ext cx="1008112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134" name="Google Shape;13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08104" y="4083918"/>
            <a:ext cx="605406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529" y="0"/>
            <a:ext cx="7777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E6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-720000" y="2571750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9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9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9"/>
          <p:cNvSpPr txBox="1"/>
          <p:nvPr/>
        </p:nvSpPr>
        <p:spPr>
          <a:xfrm>
            <a:off x="220353" y="1707654"/>
            <a:ext cx="34251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WIPER BLADES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FFE600"/>
                </a:solidFill>
                <a:latin typeface="Arial Narrow"/>
                <a:ea typeface="Arial Narrow"/>
                <a:cs typeface="Arial Narrow"/>
                <a:sym typeface="Arial Narrow"/>
              </a:rPr>
              <a:t>LEGITIMATE POSITIONING</a:t>
            </a:r>
            <a:endParaRPr b="1" i="0" sz="2800" u="none" cap="none" strike="noStrike">
              <a:solidFill>
                <a:srgbClr val="FFE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323528" y="2666405"/>
            <a:ext cx="338437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The offer of the n°1 Wipers System original equipment manufacturer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899592" y="3651870"/>
            <a:ext cx="1152128" cy="57606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Worldwide Leader Wiping Systems N°1 logotype CMJN.png" id="203" name="Google Shape;203;p9"/>
          <p:cNvPicPr preferRelativeResize="0"/>
          <p:nvPr/>
        </p:nvPicPr>
        <p:blipFill rotWithShape="1">
          <a:blip r:embed="rId4">
            <a:alphaModFix/>
          </a:blip>
          <a:srcRect b="0" l="28750" r="36250" t="0"/>
          <a:stretch/>
        </p:blipFill>
        <p:spPr>
          <a:xfrm>
            <a:off x="1043608" y="3507854"/>
            <a:ext cx="792088" cy="1419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204" name="Google Shape;20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5656" y="843558"/>
            <a:ext cx="864096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Wiper Systems\Valeo Silencio\Valeo Silencio X•trm OE range\VS - Valeo Silencio X•trm OE Flat Blade wiper blade perspective view.png" id="205" name="Google Shape;20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987487">
            <a:off x="1621767" y="3117170"/>
            <a:ext cx="598487" cy="150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efrost debug valeo" id="211" name="Google Shape;2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/>
          <p:nvPr/>
        </p:nvSpPr>
        <p:spPr>
          <a:xfrm>
            <a:off x="0" y="-20538"/>
            <a:ext cx="2267488" cy="259228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 rot="10800000">
            <a:off x="0" y="-20538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572000" y="2571750"/>
            <a:ext cx="2304256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2267829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0" y="2571750"/>
            <a:ext cx="2267488" cy="2571750"/>
          </a:xfrm>
          <a:prstGeom prst="rect">
            <a:avLst/>
          </a:prstGeom>
          <a:solidFill>
            <a:schemeClr val="lt1">
              <a:alpha val="62745"/>
            </a:scheme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2267744" y="2571750"/>
            <a:ext cx="2304256" cy="2571750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than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130 </a:t>
            </a:r>
            <a:r>
              <a:rPr b="1" i="0" lang="fr-FR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endParaRPr b="1" i="0" sz="4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wiper blades produced by Valeo every year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6876256" y="-20538"/>
            <a:ext cx="2267744" cy="2592288"/>
          </a:xfrm>
          <a:prstGeom prst="rect">
            <a:avLst/>
          </a:prstGeom>
          <a:solidFill>
            <a:srgbClr val="4E6A76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RECOGNIZED WIPERS EXPERT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Since 1922</a:t>
            </a:r>
            <a:endParaRPr b="1" i="0" sz="2800" u="none" cap="none" strike="noStrike">
              <a:solidFill>
                <a:srgbClr val="FFE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-88947" y="588625"/>
            <a:ext cx="24910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WIPER BLADES</a:t>
            </a:r>
            <a:endParaRPr/>
          </a:p>
        </p:txBody>
      </p:sp>
      <p:sp>
        <p:nvSpPr>
          <p:cNvPr id="221" name="Google Shape;221;p10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FFE60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ioton\Downloads\VS - Wiper Systems Valeo Silencio Blade Aquablade HD 002.png" id="222" name="Google Shape;2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558068">
            <a:off x="6907846" y="3241586"/>
            <a:ext cx="1385646" cy="1257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Label Aquablade Innovation Silencio.png" id="223" name="Google Shape;22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8344" y="3723878"/>
            <a:ext cx="122413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224" name="Google Shape;22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584" y="123478"/>
            <a:ext cx="587144" cy="555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225" name="Google Shape;22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8264" y="2643758"/>
            <a:ext cx="587144" cy="55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/>
          <p:nvPr/>
        </p:nvSpPr>
        <p:spPr>
          <a:xfrm>
            <a:off x="7343800" y="2931790"/>
            <a:ext cx="16206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EXCLUSIVITY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4644008" y="3291830"/>
            <a:ext cx="223224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 out of 2 </a:t>
            </a: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vehicles are equipped with Valeo wiper blades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0"/>
          <p:cNvGrpSpPr/>
          <p:nvPr/>
        </p:nvGrpSpPr>
        <p:grpSpPr>
          <a:xfrm>
            <a:off x="611560" y="2931790"/>
            <a:ext cx="936104" cy="1800200"/>
            <a:chOff x="611560" y="3147814"/>
            <a:chExt cx="792088" cy="1419622"/>
          </a:xfrm>
        </p:grpSpPr>
        <p:sp>
          <p:nvSpPr>
            <p:cNvPr id="229" name="Google Shape;229;p10"/>
            <p:cNvSpPr/>
            <p:nvPr/>
          </p:nvSpPr>
          <p:spPr>
            <a:xfrm>
              <a:off x="827584" y="3219822"/>
              <a:ext cx="432048" cy="8640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adioton\Downloads\VS - Wiper Systems Valeo Worldwide Leader Wiping Systems N°1 logotype CMJN.png" id="230" name="Google Shape;230;p10"/>
            <p:cNvPicPr preferRelativeResize="0"/>
            <p:nvPr/>
          </p:nvPicPr>
          <p:blipFill rotWithShape="1">
            <a:blip r:embed="rId7">
              <a:alphaModFix/>
            </a:blip>
            <a:srcRect b="0" l="28750" r="36250" t="0"/>
            <a:stretch/>
          </p:blipFill>
          <p:spPr>
            <a:xfrm>
              <a:off x="611560" y="3147814"/>
              <a:ext cx="792088" cy="14196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:\IMAGE BANK\Wiper Systems\SWF\VS - Wiper Systems SWF PC Packaging Lineup artwork RGB.png" id="231" name="Google Shape;23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1302" y="771550"/>
            <a:ext cx="1838410" cy="1705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237" name="Google Shape;2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529" y="0"/>
            <a:ext cx="7777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E6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11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11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11"/>
          <p:cNvSpPr txBox="1"/>
          <p:nvPr/>
        </p:nvSpPr>
        <p:spPr>
          <a:xfrm>
            <a:off x="426112" y="1707654"/>
            <a:ext cx="30135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WIPER BLADES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FFE600"/>
                </a:solidFill>
                <a:latin typeface="Arial Narrow"/>
                <a:ea typeface="Arial Narrow"/>
                <a:cs typeface="Arial Narrow"/>
                <a:sym typeface="Arial Narrow"/>
              </a:rPr>
              <a:t>WHY CHOOSE VALEO?</a:t>
            </a:r>
            <a:endParaRPr b="1" i="0" sz="2800" u="none" cap="none" strike="noStrike">
              <a:solidFill>
                <a:srgbClr val="FFE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Make your workshop life easier     with SWF WIPER BLADES  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S - SWF losange logotype RGB.png" id="299" name="Google Shape;2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771550"/>
            <a:ext cx="1028604" cy="973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Wiper Systems\SWF\VS - Wiper Systems SWF PC Packaging Lineup artwork RGB.png" id="300" name="Google Shape;3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3055267"/>
            <a:ext cx="2304256" cy="213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2"/>
          <p:cNvPicPr preferRelativeResize="0"/>
          <p:nvPr/>
        </p:nvPicPr>
        <p:blipFill rotWithShape="1">
          <a:blip r:embed="rId3">
            <a:alphaModFix/>
          </a:blip>
          <a:srcRect b="0" l="1974" r="1125" t="252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2"/>
          <p:cNvSpPr/>
          <p:nvPr/>
        </p:nvSpPr>
        <p:spPr>
          <a:xfrm>
            <a:off x="0" y="-20538"/>
            <a:ext cx="2267488" cy="259228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0" y="2571750"/>
            <a:ext cx="2267488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2267829" y="2571751"/>
            <a:ext cx="2304000" cy="2571749"/>
          </a:xfrm>
          <a:prstGeom prst="rect">
            <a:avLst/>
          </a:prstGeom>
          <a:solidFill>
            <a:srgbClr val="FFE60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4572170" y="2571751"/>
            <a:ext cx="2304000" cy="2571749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99%</a:t>
            </a:r>
            <a:r>
              <a:rPr b="1" lang="fr-FR" sz="2800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range is  </a:t>
            </a:r>
            <a:r>
              <a:rPr b="1" lang="fr-FR" sz="2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Made in EUROPE</a:t>
            </a:r>
            <a:endParaRPr b="1" sz="160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6876256" y="-20250"/>
            <a:ext cx="2267488" cy="2592000"/>
          </a:xfrm>
          <a:prstGeom prst="rect">
            <a:avLst/>
          </a:prstGeom>
          <a:gradFill>
            <a:gsLst>
              <a:gs pos="0">
                <a:srgbClr val="2B3D45"/>
              </a:gs>
              <a:gs pos="50000">
                <a:srgbClr val="3E5864"/>
              </a:gs>
              <a:gs pos="100000">
                <a:srgbClr val="4B6B79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Quality, Performance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&amp; Innovation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of the German wipers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rgbClr val="F8F8F8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Guarantee of a silent wiping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rubber with exclusive coating on the lip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 rot="10800000">
            <a:off x="-4284984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euro 3d png" id="316" name="Google Shape;316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4">
            <a:alphaModFix/>
          </a:blip>
          <a:srcRect b="0" l="19768" r="24418" t="14470"/>
          <a:stretch/>
        </p:blipFill>
        <p:spPr>
          <a:xfrm>
            <a:off x="2343658" y="3507854"/>
            <a:ext cx="215633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/>
          <p:nvPr/>
        </p:nvSpPr>
        <p:spPr>
          <a:xfrm>
            <a:off x="2267744" y="2643758"/>
            <a:ext cx="2376264" cy="792088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0" lIns="108000" spcFirstLastPara="1" rIns="108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SWF category management means business development!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12"/>
          <p:cNvGrpSpPr/>
          <p:nvPr/>
        </p:nvGrpSpPr>
        <p:grpSpPr>
          <a:xfrm>
            <a:off x="5148064" y="3939902"/>
            <a:ext cx="1080120" cy="1066006"/>
            <a:chOff x="4932040" y="3810000"/>
            <a:chExt cx="1352550" cy="1333500"/>
          </a:xfrm>
        </p:grpSpPr>
        <p:sp>
          <p:nvSpPr>
            <p:cNvPr id="320" name="Google Shape;320;p12"/>
            <p:cNvSpPr/>
            <p:nvPr/>
          </p:nvSpPr>
          <p:spPr>
            <a:xfrm>
              <a:off x="5292080" y="4083918"/>
              <a:ext cx="648072" cy="792088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1" name="Google Shape;321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32040" y="3810000"/>
              <a:ext cx="1352550" cy="133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12"/>
          <p:cNvGrpSpPr/>
          <p:nvPr/>
        </p:nvGrpSpPr>
        <p:grpSpPr>
          <a:xfrm>
            <a:off x="7308237" y="4155926"/>
            <a:ext cx="2052092" cy="802343"/>
            <a:chOff x="311" y="1979"/>
            <a:chExt cx="2350" cy="771"/>
          </a:xfrm>
        </p:grpSpPr>
        <p:pic>
          <p:nvPicPr>
            <p:cNvPr id="323" name="Google Shape;323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02" y="1979"/>
              <a:ext cx="683" cy="771"/>
            </a:xfrm>
            <a:prstGeom prst="roundRect">
              <a:avLst>
                <a:gd fmla="val 10138" name="adj"/>
              </a:avLst>
            </a:prstGeom>
            <a:noFill/>
            <a:ln>
              <a:noFill/>
            </a:ln>
          </p:spPr>
        </p:pic>
        <p:cxnSp>
          <p:nvCxnSpPr>
            <p:cNvPr id="324" name="Google Shape;324;p12"/>
            <p:cNvCxnSpPr/>
            <p:nvPr/>
          </p:nvCxnSpPr>
          <p:spPr>
            <a:xfrm>
              <a:off x="1474" y="2568"/>
              <a:ext cx="584" cy="0"/>
            </a:xfrm>
            <a:prstGeom prst="straightConnector1">
              <a:avLst/>
            </a:prstGeom>
            <a:noFill/>
            <a:ln cap="flat" cmpd="sng" w="28575">
              <a:solidFill>
                <a:srgbClr val="FFCC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325" name="Google Shape;325;p12"/>
            <p:cNvSpPr txBox="1"/>
            <p:nvPr/>
          </p:nvSpPr>
          <p:spPr>
            <a:xfrm>
              <a:off x="1755" y="2407"/>
              <a:ext cx="90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Protective coating</a:t>
              </a:r>
              <a:endParaRPr sz="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6" name="Google Shape;326;p12"/>
            <p:cNvCxnSpPr/>
            <p:nvPr/>
          </p:nvCxnSpPr>
          <p:spPr>
            <a:xfrm rot="10800000">
              <a:off x="770" y="2451"/>
              <a:ext cx="56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327" name="Google Shape;327;p12"/>
            <p:cNvSpPr txBox="1"/>
            <p:nvPr/>
          </p:nvSpPr>
          <p:spPr>
            <a:xfrm>
              <a:off x="311" y="2463"/>
              <a:ext cx="919" cy="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Natural rubber</a:t>
              </a: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icto Silencieux" id="328" name="Google Shape;32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92280" y="4083918"/>
            <a:ext cx="444342" cy="432048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:\IMAGE BANK\Wiper Systems\SWF\VS - Wiper Systems SWF PC Packaging Lineup artwork RGB.png" id="329" name="Google Shape;32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1302" y="771550"/>
            <a:ext cx="1838410" cy="170503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2"/>
          <p:cNvSpPr/>
          <p:nvPr/>
        </p:nvSpPr>
        <p:spPr>
          <a:xfrm>
            <a:off x="-88947" y="588625"/>
            <a:ext cx="24910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WIPER BLADES</a:t>
            </a:r>
            <a:endParaRPr/>
          </a:p>
        </p:txBody>
      </p:sp>
      <p:pic>
        <p:nvPicPr>
          <p:cNvPr descr="VS - SWF losange logotype RGB.png" id="331" name="Google Shape;331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7584" y="123478"/>
            <a:ext cx="587144" cy="555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4.wikia.nocookie.net/__cb20130208183040/clubpenguin/images/e/ee/Germany_flag_2.png" id="332" name="Google Shape;332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40352" y="1995686"/>
            <a:ext cx="506986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338" name="Google Shape;3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529" y="0"/>
            <a:ext cx="7777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3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3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3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3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3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3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3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3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E600"/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3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3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6" name="Google Shape;396;p13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13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8" name="Google Shape;398;p13"/>
          <p:cNvSpPr txBox="1"/>
          <p:nvPr/>
        </p:nvSpPr>
        <p:spPr>
          <a:xfrm>
            <a:off x="196691" y="1276766"/>
            <a:ext cx="347242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WIPER BLADES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E600"/>
                </a:solidFill>
                <a:latin typeface="Arial Narrow"/>
                <a:ea typeface="Arial Narrow"/>
                <a:cs typeface="Arial Narrow"/>
                <a:sym typeface="Arial Narrow"/>
              </a:rPr>
              <a:t>GROWTH OPPORTUNITIES</a:t>
            </a:r>
            <a:endParaRPr b="1" sz="2800">
              <a:solidFill>
                <a:srgbClr val="FFE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9" name="Google Shape;399;p13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 your business in the most simple way: with Valeo Service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S - SWF losange logotype RGB.png" id="400" name="Google Shape;40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771550"/>
            <a:ext cx="1028604" cy="97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07" name="Google Shape;407;p14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4"/>
          <p:cNvSpPr txBox="1"/>
          <p:nvPr/>
        </p:nvSpPr>
        <p:spPr>
          <a:xfrm>
            <a:off x="1040922" y="226264"/>
            <a:ext cx="22011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9" name="Google Shape;409;p14"/>
          <p:cNvSpPr txBox="1"/>
          <p:nvPr/>
        </p:nvSpPr>
        <p:spPr>
          <a:xfrm>
            <a:off x="5220072" y="307777"/>
            <a:ext cx="35283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Image result for royal flush" id="410" name="Google Shape;410;p14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1" name="Google Shape;411;p14"/>
          <p:cNvGraphicFramePr/>
          <p:nvPr/>
        </p:nvGraphicFramePr>
        <p:xfrm>
          <a:off x="6228184" y="10595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{EE4C2885-5B3A-4AFF-8BA5-A06A06DC39B3}</a:tableStyleId>
              </a:tblPr>
              <a:tblGrid>
                <a:gridCol w="587225"/>
                <a:gridCol w="648075"/>
                <a:gridCol w="1368150"/>
              </a:tblGrid>
              <a:tr h="41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Range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116500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116518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116555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116601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116602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116604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116606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116607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116612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116615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12" name="Google Shape;412;p14"/>
          <p:cNvPicPr preferRelativeResize="0"/>
          <p:nvPr/>
        </p:nvPicPr>
        <p:blipFill rotWithShape="1">
          <a:blip r:embed="rId4">
            <a:alphaModFix/>
          </a:blip>
          <a:srcRect b="0" l="0" r="0" t="5845"/>
          <a:stretch/>
        </p:blipFill>
        <p:spPr>
          <a:xfrm rot="-5910140">
            <a:off x="5033768" y="1000640"/>
            <a:ext cx="634169" cy="10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4"/>
          <p:cNvSpPr/>
          <p:nvPr/>
        </p:nvSpPr>
        <p:spPr>
          <a:xfrm>
            <a:off x="4572000" y="1563639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CONVENTIONAL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X1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4" name="Google Shape;414;p14"/>
          <p:cNvGraphicFramePr/>
          <p:nvPr/>
        </p:nvGraphicFramePr>
        <p:xfrm>
          <a:off x="6228184" y="30037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{EE4C2885-5B3A-4AFF-8BA5-A06A06DC39B3}</a:tableStyleId>
              </a:tblPr>
              <a:tblGrid>
                <a:gridCol w="587225"/>
                <a:gridCol w="648075"/>
                <a:gridCol w="1368150"/>
              </a:tblGrid>
              <a:tr h="433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Range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116351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530+475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116222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530+530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116342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550+550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116341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116340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600+525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116339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550+500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116366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530+530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116218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475+475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116348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550+550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116346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600+450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15" name="Google Shape;415;p14"/>
          <p:cNvPicPr preferRelativeResize="0"/>
          <p:nvPr/>
        </p:nvPicPr>
        <p:blipFill rotWithShape="1">
          <a:blip r:embed="rId4">
            <a:alphaModFix/>
          </a:blip>
          <a:srcRect b="0" l="0" r="0" t="5845"/>
          <a:stretch/>
        </p:blipFill>
        <p:spPr>
          <a:xfrm rot="-5910140">
            <a:off x="5033768" y="2944856"/>
            <a:ext cx="634169" cy="10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4"/>
          <p:cNvSpPr/>
          <p:nvPr/>
        </p:nvSpPr>
        <p:spPr>
          <a:xfrm>
            <a:off x="4572000" y="3507855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CONVENTIONAL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X2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7" name="Google Shape;417;p14"/>
          <p:cNvGraphicFramePr/>
          <p:nvPr/>
        </p:nvGraphicFramePr>
        <p:xfrm>
          <a:off x="395536" y="13689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{EE4C2885-5B3A-4AFF-8BA5-A06A06DC39B3}</a:tableStyleId>
              </a:tblPr>
              <a:tblGrid>
                <a:gridCol w="720075"/>
                <a:gridCol w="648075"/>
                <a:gridCol w="2448275"/>
              </a:tblGrid>
              <a:tr h="459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Range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119305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VW GOLF V SKODA YETI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119260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600+380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AUDI A1 (09/10)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119407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650+600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MB SPRINTER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119272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650+450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AUDI A3 VW GOLF VII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119298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600+450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VW TOURAN PEUGEOT 308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119355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AUDI A3 VW GOLF V JETTA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119385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650+400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OPEL CORSA D CORSA E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119378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RENAULT TWINGO II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119297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600+500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AUDI A4 A5 Q3 Q5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119416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650+550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PSA JUMPER BOXER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119284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BMW 3-SERIES (E90/91)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119261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AUDI Q2 VW PASSAT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119394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650+425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FORD FOCUS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119303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530+530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SKODA FABIA ROOMSTER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119383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700+700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 -  GALAXY / ALHAMBRA / SHARAN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119381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650+650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 - MERCEDES CLASS E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119395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650+580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MERCEDES A-CLASS 650/580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119412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650+380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FIAT GRANDE PUNTO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119319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530+475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 - GOLF IV ET POLO IV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5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119301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530+475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VW POLO SEAT CORDOBA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418" name="Google Shape;418;p14"/>
          <p:cNvSpPr/>
          <p:nvPr/>
        </p:nvSpPr>
        <p:spPr>
          <a:xfrm>
            <a:off x="251520" y="987574"/>
            <a:ext cx="1656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FLAT BLADES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Silencio Flat Blade (1).png" id="419" name="Google Shape;41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846643">
            <a:off x="181533" y="545832"/>
            <a:ext cx="682791" cy="96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26" name="Google Shape;426;p15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5"/>
          <p:cNvSpPr txBox="1"/>
          <p:nvPr/>
        </p:nvSpPr>
        <p:spPr>
          <a:xfrm>
            <a:off x="1040922" y="226264"/>
            <a:ext cx="22011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8" name="Google Shape;428;p15"/>
          <p:cNvSpPr txBox="1"/>
          <p:nvPr/>
        </p:nvSpPr>
        <p:spPr>
          <a:xfrm>
            <a:off x="5220072" y="307777"/>
            <a:ext cx="35283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Image result for royal flush" id="429" name="Google Shape;429;p15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5"/>
          <p:cNvSpPr/>
          <p:nvPr/>
        </p:nvSpPr>
        <p:spPr>
          <a:xfrm>
            <a:off x="395536" y="843558"/>
            <a:ext cx="1656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5"/>
          <p:cNvSpPr/>
          <p:nvPr/>
        </p:nvSpPr>
        <p:spPr>
          <a:xfrm>
            <a:off x="395536" y="3003798"/>
            <a:ext cx="1656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HYBRID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Silencio Hybrid wiper blade.png" id="432" name="Google Shape;43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316335">
            <a:off x="-95321" y="2594173"/>
            <a:ext cx="981715" cy="12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5"/>
          <p:cNvPicPr preferRelativeResize="0"/>
          <p:nvPr/>
        </p:nvPicPr>
        <p:blipFill rotWithShape="1">
          <a:blip r:embed="rId5">
            <a:alphaModFix/>
          </a:blip>
          <a:srcRect b="0" l="0" r="0" t="5845"/>
          <a:stretch/>
        </p:blipFill>
        <p:spPr>
          <a:xfrm rot="-6752777">
            <a:off x="304417" y="615553"/>
            <a:ext cx="489602" cy="9092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4" name="Google Shape;434;p15"/>
          <p:cNvGraphicFramePr/>
          <p:nvPr/>
        </p:nvGraphicFramePr>
        <p:xfrm>
          <a:off x="611560" y="32918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{EE4C2885-5B3A-4AFF-8BA5-A06A06DC39B3}</a:tableStyleId>
              </a:tblPr>
              <a:tblGrid>
                <a:gridCol w="698400"/>
                <a:gridCol w="770775"/>
                <a:gridCol w="1627175"/>
              </a:tblGrid>
              <a:tr h="1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Range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116183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116185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116176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116174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116187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116172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116179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116178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116177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/ HBlade®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35" name="Google Shape;435;p15"/>
          <p:cNvGraphicFramePr/>
          <p:nvPr/>
        </p:nvGraphicFramePr>
        <p:xfrm>
          <a:off x="611560" y="11315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{EE4C2885-5B3A-4AFF-8BA5-A06A06DC39B3}</a:tableStyleId>
              </a:tblPr>
              <a:tblGrid>
                <a:gridCol w="587225"/>
                <a:gridCol w="648075"/>
                <a:gridCol w="1368150"/>
              </a:tblGrid>
              <a:tr h="1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Range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116520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119514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119504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116540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116530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119518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119502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116515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116513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36" name="Google Shape;436;p15"/>
          <p:cNvGraphicFramePr/>
          <p:nvPr/>
        </p:nvGraphicFramePr>
        <p:xfrm>
          <a:off x="4716016" y="14153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{EE4C2885-5B3A-4AFF-8BA5-A06A06DC39B3}</a:tableStyleId>
              </a:tblPr>
              <a:tblGrid>
                <a:gridCol w="670800"/>
                <a:gridCol w="745350"/>
                <a:gridCol w="2832325"/>
              </a:tblGrid>
              <a:tr h="463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Range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119481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 + 400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DACIA DOKKER LODGY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+ 450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DACIA DUSTER I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119478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+ 500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LAND ROVER DISCOVERY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119478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+ 500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LAND ROVER RANGE ROVER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119479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LEXUS NX300H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580 + 530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MINI COUNTRYMAN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119477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680 + 425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PEUGEOT 3008 II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119477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680 + 425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PEUGEOT 5008 II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119483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+ 380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RENAULT CAPTUR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119479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TOYOTA C-HR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 + 400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TOYOTA PRIUS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119487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655 + 505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BMW X3 X4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 + 345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FIESTA VII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580 + 350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NISSAN JUKE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119104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580 + 450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AQUABLADE RENAULT ALPINE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119486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625 + 530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SKODA KODIAQ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119489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705 + 655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 VW CRAFTER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119102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AQUABLADE XC60 NO HEATING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119108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-AQUABLADE XC60 HEATING OPTION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119110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+ 500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AQUABLADE V60 NO HEATING OPTION</a:t>
                      </a:r>
                      <a:endParaRPr/>
                    </a:p>
                  </a:txBody>
                  <a:tcPr marT="0" marB="0" marR="0" marL="0" anchor="ctr"/>
                </a:tc>
              </a:tr>
              <a:tr h="14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119112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+ 500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- AQUABLADE V60 HEATING OPTION</a:t>
                      </a:r>
                      <a:endParaRPr/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437" name="Google Shape;437;p15"/>
          <p:cNvSpPr/>
          <p:nvPr/>
        </p:nvSpPr>
        <p:spPr>
          <a:xfrm>
            <a:off x="4572000" y="987574"/>
            <a:ext cx="1656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TO RANGE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